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9A6"/>
    <a:srgbClr val="14274F"/>
    <a:srgbClr val="FECD06"/>
    <a:srgbClr val="001D71"/>
    <a:srgbClr val="31BD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49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44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80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4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90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378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2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4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29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1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046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5468" y="48201"/>
            <a:ext cx="11940988" cy="65756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mtClean="0"/>
              <a:t>خت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34471" y="1695838"/>
            <a:ext cx="11940988" cy="1879698"/>
          </a:xfrm>
          <a:prstGeom prst="rect">
            <a:avLst/>
          </a:prstGeom>
          <a:solidFill>
            <a:srgbClr val="00A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</a:pPr>
            <a:r>
              <a:rPr lang="fa-IR" sz="4000" dirty="0" smtClean="0">
                <a:ln w="28575">
                  <a:solidFill>
                    <a:schemeClr val="tx1"/>
                  </a:solidFill>
                </a:ln>
                <a:cs typeface="B Titr" panose="00000700000000000000" pitchFamily="2" charset="-78"/>
              </a:rPr>
              <a:t>                 نقش مهارتهای روانشناختی در سلامت روان</a:t>
            </a:r>
            <a:endParaRPr lang="fa-IR" sz="4000" dirty="0" smtClean="0">
              <a:ln w="28575">
                <a:solidFill>
                  <a:schemeClr val="tx1"/>
                </a:solidFill>
              </a:ln>
              <a:cs typeface="B Titr" panose="00000700000000000000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2400" dirty="0" smtClean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cs typeface="B Titr" panose="00000700000000000000" pitchFamily="2" charset="-78"/>
              </a:rPr>
              <a:t>                </a:t>
            </a:r>
            <a:r>
              <a:rPr lang="fa-IR" sz="2400" dirty="0" smtClean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cs typeface="B Titr" panose="00000700000000000000" pitchFamily="2" charset="-78"/>
              </a:rPr>
              <a:t>موضوع کارگاه:   </a:t>
            </a:r>
            <a:r>
              <a:rPr lang="fa-IR" sz="2800" dirty="0" smtClean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cs typeface="B Titr" panose="00000700000000000000" pitchFamily="2" charset="-78"/>
              </a:rPr>
              <a:t>اختلالات یادگیری </a:t>
            </a:r>
            <a:endParaRPr lang="en-US" sz="2400" dirty="0" smtClean="0">
              <a:ln w="3175">
                <a:solidFill>
                  <a:schemeClr val="tx1"/>
                </a:solidFill>
              </a:ln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34471" y="3575536"/>
            <a:ext cx="11918995" cy="1167380"/>
          </a:xfrm>
          <a:prstGeom prst="rect">
            <a:avLst/>
          </a:prstGeom>
          <a:solidFill>
            <a:srgbClr val="FECD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400" dirty="0" smtClean="0">
                <a:solidFill>
                  <a:srgbClr val="14274F"/>
                </a:solidFill>
                <a:cs typeface="B Titr" panose="00000700000000000000" pitchFamily="2" charset="-78"/>
              </a:rPr>
              <a:t>                                       </a:t>
            </a:r>
            <a:r>
              <a:rPr lang="fa-IR" sz="2400" dirty="0" smtClean="0">
                <a:solidFill>
                  <a:srgbClr val="14274F"/>
                </a:solidFill>
                <a:cs typeface="B Titr" panose="00000700000000000000" pitchFamily="2" charset="-78"/>
              </a:rPr>
              <a:t>  سرکار خانم طیبه کاملی </a:t>
            </a:r>
            <a:endParaRPr lang="fa-IR" sz="2400" dirty="0">
              <a:solidFill>
                <a:srgbClr val="14274F"/>
              </a:solidFill>
              <a:cs typeface="B Titr" panose="00000700000000000000" pitchFamily="2" charset="-78"/>
            </a:endParaRPr>
          </a:p>
          <a:p>
            <a:pPr algn="ctr" rtl="1"/>
            <a:r>
              <a:rPr lang="fa-IR" sz="2400" dirty="0" smtClean="0">
                <a:solidFill>
                  <a:srgbClr val="14274F"/>
                </a:solidFill>
                <a:cs typeface="B Titr" panose="00000700000000000000" pitchFamily="2" charset="-78"/>
              </a:rPr>
              <a:t>                       </a:t>
            </a:r>
            <a:r>
              <a:rPr lang="fa-IR" sz="2400" dirty="0" smtClean="0">
                <a:solidFill>
                  <a:srgbClr val="14274F"/>
                </a:solidFill>
                <a:cs typeface="B Titr" panose="00000700000000000000" pitchFamily="2" charset="-78"/>
              </a:rPr>
              <a:t>                                      مدرس دانشگاه فرهنگیان خراسان شمالی</a:t>
            </a:r>
            <a:endParaRPr lang="en-US" sz="2400" dirty="0">
              <a:solidFill>
                <a:srgbClr val="14274F"/>
              </a:solidFill>
              <a:cs typeface="B Titr" panose="000007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765440" y="4734476"/>
            <a:ext cx="3280375" cy="1884725"/>
          </a:xfrm>
          <a:prstGeom prst="rect">
            <a:avLst/>
          </a:prstGeom>
          <a:solidFill>
            <a:srgbClr val="1427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800" b="1" dirty="0" smtClean="0">
                <a:solidFill>
                  <a:srgbClr val="FECD06"/>
                </a:solidFill>
                <a:cs typeface="2  Nazanin" panose="00000400000000000000" pitchFamily="2" charset="-78"/>
              </a:rPr>
              <a:t>نحوه شرکت در دوره:</a:t>
            </a:r>
          </a:p>
          <a:p>
            <a:pPr algn="ctr" rtl="1"/>
            <a:r>
              <a:rPr lang="fa-IR" sz="2800" b="1" dirty="0" smtClean="0">
                <a:solidFill>
                  <a:schemeClr val="bg1"/>
                </a:solidFill>
                <a:cs typeface="2  Nazanin" panose="00000400000000000000" pitchFamily="2" charset="-78"/>
              </a:rPr>
              <a:t>ورود از طریق لینک</a:t>
            </a:r>
          </a:p>
          <a:p>
            <a:pPr algn="ctr" rtl="1"/>
            <a:r>
              <a:rPr lang="en-US" sz="2800" b="1" dirty="0" smtClean="0">
                <a:solidFill>
                  <a:schemeClr val="bg1"/>
                </a:solidFill>
                <a:cs typeface="2  Nazanin" panose="00000400000000000000" pitchFamily="2" charset="-78"/>
              </a:rPr>
              <a:t>Eaelerning.cfu.ac.ir</a:t>
            </a:r>
            <a:endParaRPr lang="en-US" sz="2800" b="1" dirty="0">
              <a:solidFill>
                <a:schemeClr val="bg1"/>
              </a:solidFill>
              <a:cs typeface="2  Nazanin" panose="00000400000000000000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399477" y="1062318"/>
            <a:ext cx="1662535" cy="591670"/>
          </a:xfrm>
          <a:prstGeom prst="rect">
            <a:avLst/>
          </a:prstGeom>
          <a:solidFill>
            <a:srgbClr val="001D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725824" y="255494"/>
            <a:ext cx="7336188" cy="1021977"/>
          </a:xfrm>
          <a:prstGeom prst="rect">
            <a:avLst/>
          </a:prstGeom>
          <a:solidFill>
            <a:srgbClr val="001D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chemeClr val="bg1"/>
                </a:solidFill>
                <a:cs typeface="2  Bardiya" panose="00000400000000000000" pitchFamily="2" charset="-78"/>
              </a:rPr>
              <a:t>                       دانشگاه فرهنگیان خراسان شمالی برگزار می نماید</a:t>
            </a:r>
            <a:endParaRPr lang="en-US" sz="2800" b="1" dirty="0">
              <a:solidFill>
                <a:schemeClr val="bg1"/>
              </a:solidFill>
              <a:cs typeface="2  Bardiya" panose="00000400000000000000" pitchFamily="2" charset="-78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80" t="3022" r="14482" b="2764"/>
          <a:stretch/>
        </p:blipFill>
        <p:spPr>
          <a:xfrm>
            <a:off x="10419968" y="255494"/>
            <a:ext cx="1331259" cy="1398494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134470" y="4737889"/>
            <a:ext cx="8780929" cy="1884726"/>
          </a:xfrm>
          <a:prstGeom prst="rect">
            <a:avLst/>
          </a:prstGeom>
          <a:solidFill>
            <a:srgbClr val="1427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448234" y="5007747"/>
            <a:ext cx="3346849" cy="1611454"/>
          </a:xfrm>
          <a:prstGeom prst="rect">
            <a:avLst/>
          </a:prstGeom>
          <a:solidFill>
            <a:srgbClr val="1427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rgbClr val="FECD06"/>
                </a:solidFill>
                <a:cs typeface="2  Nazanin" panose="00000400000000000000" pitchFamily="2" charset="-78"/>
              </a:rPr>
              <a:t>زمان </a:t>
            </a:r>
            <a:r>
              <a:rPr lang="fa-IR" sz="2800" b="1" dirty="0">
                <a:solidFill>
                  <a:srgbClr val="FECD06"/>
                </a:solidFill>
                <a:cs typeface="2  Nazanin" panose="00000400000000000000" pitchFamily="2" charset="-78"/>
              </a:rPr>
              <a:t>برگزاری:</a:t>
            </a:r>
          </a:p>
          <a:p>
            <a:pPr algn="ctr"/>
            <a:r>
              <a:rPr lang="fa-IR" sz="2800" b="1" dirty="0" smtClean="0">
                <a:solidFill>
                  <a:schemeClr val="bg1"/>
                </a:solidFill>
                <a:cs typeface="2  Nazanin" panose="00000400000000000000" pitchFamily="2" charset="-78"/>
              </a:rPr>
              <a:t>17 آبان ماه </a:t>
            </a:r>
            <a:r>
              <a:rPr lang="fa-IR" sz="2800" b="1" dirty="0">
                <a:solidFill>
                  <a:schemeClr val="bg1"/>
                </a:solidFill>
                <a:cs typeface="2  Nazanin" panose="00000400000000000000" pitchFamily="2" charset="-78"/>
              </a:rPr>
              <a:t>1400</a:t>
            </a:r>
          </a:p>
          <a:p>
            <a:pPr algn="ctr"/>
            <a:r>
              <a:rPr lang="fa-IR" sz="2800" b="1" dirty="0">
                <a:solidFill>
                  <a:schemeClr val="bg1"/>
                </a:solidFill>
                <a:cs typeface="2  Nazanin" panose="00000400000000000000" pitchFamily="2" charset="-78"/>
              </a:rPr>
              <a:t>ساعت </a:t>
            </a:r>
            <a:r>
              <a:rPr lang="fa-IR" sz="2800" b="1" dirty="0" smtClean="0">
                <a:solidFill>
                  <a:schemeClr val="bg1"/>
                </a:solidFill>
                <a:cs typeface="2  Nazanin" panose="00000400000000000000" pitchFamily="2" charset="-78"/>
              </a:rPr>
              <a:t>10 </a:t>
            </a:r>
            <a:r>
              <a:rPr lang="fa-IR" sz="2800" b="1" dirty="0">
                <a:solidFill>
                  <a:schemeClr val="bg1"/>
                </a:solidFill>
                <a:cs typeface="2  Nazanin" panose="00000400000000000000" pitchFamily="2" charset="-78"/>
              </a:rPr>
              <a:t>صبح </a:t>
            </a:r>
          </a:p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40632" y="4866061"/>
            <a:ext cx="4608093" cy="1688936"/>
          </a:xfrm>
          <a:prstGeom prst="rect">
            <a:avLst/>
          </a:prstGeom>
          <a:solidFill>
            <a:srgbClr val="1427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>
                <a:solidFill>
                  <a:srgbClr val="FECD06"/>
                </a:solidFill>
                <a:cs typeface="2  Nazanin" panose="00000400000000000000" pitchFamily="2" charset="-78"/>
              </a:rPr>
              <a:t>ویژه دانشجویان دانشگاه </a:t>
            </a:r>
            <a:r>
              <a:rPr lang="fa-IR" sz="2800" b="1" dirty="0" smtClean="0">
                <a:solidFill>
                  <a:srgbClr val="FECD06"/>
                </a:solidFill>
                <a:cs typeface="2  Nazanin" panose="00000400000000000000" pitchFamily="2" charset="-78"/>
              </a:rPr>
              <a:t>فرهنگیان</a:t>
            </a:r>
          </a:p>
          <a:p>
            <a:pPr algn="ctr"/>
            <a:r>
              <a:rPr lang="fa-IR" sz="2800" b="1" dirty="0" smtClean="0">
                <a:solidFill>
                  <a:schemeClr val="bg1"/>
                </a:solidFill>
                <a:cs typeface="2  Nazanin" panose="00000400000000000000" pitchFamily="2" charset="-78"/>
              </a:rPr>
              <a:t>کارگاه افلاین</a:t>
            </a:r>
            <a:endParaRPr lang="fa-IR" sz="2800" b="1" dirty="0">
              <a:solidFill>
                <a:schemeClr val="bg1"/>
              </a:solidFill>
              <a:cs typeface="2  Nazanin" panose="00000400000000000000" pitchFamily="2" charset="-78"/>
            </a:endParaRPr>
          </a:p>
        </p:txBody>
      </p:sp>
      <p:sp>
        <p:nvSpPr>
          <p:cNvPr id="25" name="Rectangle 24"/>
          <p:cNvSpPr/>
          <p:nvPr/>
        </p:nvSpPr>
        <p:spPr>
          <a:xfrm flipH="1">
            <a:off x="5248175" y="4862647"/>
            <a:ext cx="45719" cy="1574248"/>
          </a:xfrm>
          <a:prstGeom prst="rect">
            <a:avLst/>
          </a:prstGeom>
          <a:solidFill>
            <a:srgbClr val="00A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flipH="1">
            <a:off x="8625038" y="4862647"/>
            <a:ext cx="45719" cy="1574248"/>
          </a:xfrm>
          <a:prstGeom prst="rect">
            <a:avLst/>
          </a:prstGeom>
          <a:solidFill>
            <a:srgbClr val="00A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753971" y="4015692"/>
            <a:ext cx="1997256" cy="287067"/>
          </a:xfrm>
          <a:prstGeom prst="rect">
            <a:avLst/>
          </a:prstGeom>
          <a:solidFill>
            <a:srgbClr val="FECD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rgbClr val="14274F"/>
                </a:solidFill>
                <a:cs typeface="B Titr" panose="00000700000000000000" pitchFamily="2" charset="-78"/>
              </a:rPr>
              <a:t>استاد محترم :</a:t>
            </a:r>
            <a:endParaRPr lang="en-US" sz="2800" dirty="0">
              <a:solidFill>
                <a:srgbClr val="14274F"/>
              </a:solidFill>
              <a:cs typeface="B Titr" panose="00000700000000000000" pitchFamily="2" charset="-78"/>
            </a:endParaRPr>
          </a:p>
        </p:txBody>
      </p:sp>
      <p:sp>
        <p:nvSpPr>
          <p:cNvPr id="32" name="Diagonal Stripe 31"/>
          <p:cNvSpPr/>
          <p:nvPr/>
        </p:nvSpPr>
        <p:spPr>
          <a:xfrm>
            <a:off x="134470" y="161365"/>
            <a:ext cx="2856703" cy="2474322"/>
          </a:xfrm>
          <a:prstGeom prst="diagStripe">
            <a:avLst/>
          </a:prstGeom>
          <a:solidFill>
            <a:srgbClr val="00A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34" name="Rectangle 33"/>
          <p:cNvSpPr/>
          <p:nvPr/>
        </p:nvSpPr>
        <p:spPr>
          <a:xfrm rot="18965148">
            <a:off x="405566" y="831486"/>
            <a:ext cx="16065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400" b="1" dirty="0" smtClean="0">
                <a:cs typeface="2  Bardiya" panose="00000400000000000000" pitchFamily="2" charset="-78"/>
              </a:rPr>
              <a:t>17 آبان ماه </a:t>
            </a:r>
            <a:r>
              <a:rPr lang="fa-IR" sz="2400" b="1" dirty="0" smtClean="0">
                <a:cs typeface="2  Bardiya" panose="00000400000000000000" pitchFamily="2" charset="-78"/>
              </a:rPr>
              <a:t>1400</a:t>
            </a:r>
            <a:endParaRPr lang="fa-IR" sz="2400" b="1" dirty="0">
              <a:cs typeface="2  Bardiya" panose="000004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43058" y="1127752"/>
            <a:ext cx="40783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36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cs typeface="2  Niki Border" panose="00000400000000000000" pitchFamily="2" charset="-78"/>
              </a:rPr>
              <a:t>پردیس امام محمدباقر(ع)</a:t>
            </a:r>
            <a:endParaRPr lang="en-US" sz="36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cs typeface="2  Niki Borde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1467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70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2  Bardiya</vt:lpstr>
      <vt:lpstr>2  Nazanin</vt:lpstr>
      <vt:lpstr>2  Niki Border</vt:lpstr>
      <vt:lpstr>Arial</vt:lpstr>
      <vt:lpstr>B Titr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ClickComputer</dc:creator>
  <cp:lastModifiedBy>USER</cp:lastModifiedBy>
  <cp:revision>14</cp:revision>
  <dcterms:created xsi:type="dcterms:W3CDTF">2021-10-12T12:37:38Z</dcterms:created>
  <dcterms:modified xsi:type="dcterms:W3CDTF">2021-10-29T17:03:50Z</dcterms:modified>
</cp:coreProperties>
</file>